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notesMasterIdLst>
    <p:notesMasterId r:id="rId38"/>
  </p:notesMasterIdLst>
  <p:sldIdLst>
    <p:sldId id="256" r:id="rId2"/>
    <p:sldId id="341" r:id="rId3"/>
    <p:sldId id="307" r:id="rId4"/>
    <p:sldId id="342" r:id="rId5"/>
    <p:sldId id="323" r:id="rId6"/>
    <p:sldId id="324" r:id="rId7"/>
    <p:sldId id="325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90" r:id="rId16"/>
    <p:sldId id="392" r:id="rId17"/>
    <p:sldId id="393" r:id="rId18"/>
    <p:sldId id="394" r:id="rId19"/>
    <p:sldId id="311" r:id="rId20"/>
    <p:sldId id="312" r:id="rId21"/>
    <p:sldId id="330" r:id="rId22"/>
    <p:sldId id="332" r:id="rId23"/>
    <p:sldId id="338" r:id="rId24"/>
    <p:sldId id="369" r:id="rId25"/>
    <p:sldId id="370" r:id="rId26"/>
    <p:sldId id="371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8" r:id="rId35"/>
    <p:sldId id="387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inimized">
    <p:restoredLeft sz="8720" autoAdjust="0"/>
    <p:restoredTop sz="73014" autoAdjust="0"/>
  </p:normalViewPr>
  <p:slideViewPr>
    <p:cSldViewPr snapToGrid="0" snapToObjects="1">
      <p:cViewPr>
        <p:scale>
          <a:sx n="150" d="100"/>
          <a:sy n="150" d="100"/>
        </p:scale>
        <p:origin x="-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E70FF-5D43-1840-A46A-DE03A7F51845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D5115-51A3-694F-B6AB-733FE4932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115-51A3-694F-B6AB-733FE49327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DC83-D68B-B14C-919B-A23FE97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18DE-E9FA-E343-8E17-58C795DE5E4B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fuzzygroove/harpo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labs.webmetrics.com:808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3c-test.org/webperf/specs/NavigationTimin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ghtbody/browsermob-page-perf" TargetMode="External"/><Relationship Id="rId4" Type="http://schemas.openxmlformats.org/officeDocument/2006/relationships/hyperlink" Target="https://github.com/AutomatedTester/AutomatedTester.PagePerf.g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ithub.com/lightbody/browsermob-proxy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ghtbody/browsermob-proxy" TargetMode="External"/><Relationship Id="rId4" Type="http://schemas.openxmlformats.org/officeDocument/2006/relationships/hyperlink" Target="https://github.com/fuzzygroove/harpoon" TargetMode="External"/><Relationship Id="rId5" Type="http://schemas.openxmlformats.org/officeDocument/2006/relationships/hyperlink" Target="https://github.com/watsonmw/automated-pageloadmetrics" TargetMode="External"/><Relationship Id="rId6" Type="http://schemas.openxmlformats.org/officeDocument/2006/relationships/image" Target="../media/image31.png"/><Relationship Id="rId7" Type="http://schemas.openxmlformats.org/officeDocument/2006/relationships/hyperlink" Target="mailto:simon.nicoud@neustar.biz" TargetMode="External"/><Relationship Id="rId8" Type="http://schemas.openxmlformats.org/officeDocument/2006/relationships/hyperlink" Target="mailto:ian.white@neustar.biz" TargetMode="External"/><Relationship Id="rId9" Type="http://schemas.openxmlformats.org/officeDocument/2006/relationships/hyperlink" Target="mailto:mark.watson@neustar.bi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Automated Web Performance Testing Before 5pm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958850"/>
          </a:xfrm>
        </p:spPr>
        <p:txBody>
          <a:bodyPr>
            <a:normAutofit/>
          </a:bodyPr>
          <a:lstStyle/>
          <a:p>
            <a:r>
              <a:rPr lang="en-US" dirty="0" smtClean="0"/>
              <a:t>Ian White</a:t>
            </a:r>
          </a:p>
          <a:p>
            <a:r>
              <a:rPr lang="en-US" dirty="0" smtClean="0"/>
              <a:t>Mark Watson</a:t>
            </a:r>
          </a:p>
          <a:p>
            <a:r>
              <a:rPr lang="en-US" dirty="0" smtClean="0"/>
              <a:t>Simon Nicoud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93" y="2209800"/>
            <a:ext cx="7770813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Java Examples</a:t>
            </a:r>
          </a:p>
          <a:p>
            <a:pPr lvl="1"/>
            <a:r>
              <a:rPr lang="en-US" dirty="0" smtClean="0"/>
              <a:t>Requires JDK</a:t>
            </a:r>
          </a:p>
          <a:p>
            <a:r>
              <a:rPr lang="en-US" dirty="0" smtClean="0"/>
              <a:t>Selenium lib in jars/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runtest.sh</a:t>
            </a:r>
            <a:r>
              <a:rPr lang="en-US" dirty="0" smtClean="0"/>
              <a:t>/bat to run</a:t>
            </a:r>
          </a:p>
          <a:p>
            <a:r>
              <a:rPr lang="en-US" dirty="0" smtClean="0"/>
              <a:t>README lists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3" y="2400300"/>
            <a:ext cx="36068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Basic Selenium script</a:t>
            </a:r>
          </a:p>
          <a:p>
            <a:r>
              <a:rPr lang="en-US" dirty="0" smtClean="0"/>
              <a:t>Selenium script in a unit test</a:t>
            </a:r>
          </a:p>
          <a:p>
            <a:r>
              <a:rPr lang="en-US" dirty="0" smtClean="0"/>
              <a:t>Timings and Timeouts per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Selenium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7000" y="3005077"/>
            <a:ext cx="6392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</a:rPr>
              <a:t>from selenium import </a:t>
            </a:r>
            <a:r>
              <a:rPr lang="en-US" dirty="0" err="1" smtClean="0">
                <a:latin typeface="Courier"/>
              </a:rPr>
              <a:t>webdriver</a:t>
            </a:r>
            <a:endParaRPr lang="en-US" dirty="0" smtClean="0">
              <a:latin typeface="Courier"/>
            </a:endParaRPr>
          </a:p>
          <a:p>
            <a:endParaRPr lang="en-US" dirty="0" smtClean="0">
              <a:latin typeface="Courier"/>
            </a:endParaRPr>
          </a:p>
          <a:p>
            <a:r>
              <a:rPr lang="en-US" dirty="0" smtClean="0">
                <a:latin typeface="Courier"/>
              </a:rPr>
              <a:t>driver = </a:t>
            </a:r>
            <a:r>
              <a:rPr lang="en-US" dirty="0" err="1" smtClean="0">
                <a:latin typeface="Courier"/>
              </a:rPr>
              <a:t>webdriver.Firefox</a:t>
            </a:r>
            <a:r>
              <a:rPr lang="en-US" dirty="0" smtClean="0">
                <a:latin typeface="Courier"/>
              </a:rPr>
              <a:t>()</a:t>
            </a:r>
          </a:p>
          <a:p>
            <a:r>
              <a:rPr lang="en-US" dirty="0" err="1" smtClean="0">
                <a:latin typeface="Courier"/>
              </a:rPr>
              <a:t>driver.get("http://www.google.com</a:t>
            </a:r>
            <a:r>
              <a:rPr lang="en-US" dirty="0" smtClean="0">
                <a:latin typeface="Courier"/>
              </a:rPr>
              <a:t>")</a:t>
            </a:r>
          </a:p>
          <a:p>
            <a:r>
              <a:rPr lang="en-US" dirty="0" smtClean="0">
                <a:latin typeface="Courier"/>
              </a:rPr>
              <a:t>element = </a:t>
            </a:r>
            <a:r>
              <a:rPr lang="en-US" dirty="0" err="1" smtClean="0">
                <a:latin typeface="Courier"/>
              </a:rPr>
              <a:t>driver.find_element_by_name("q</a:t>
            </a:r>
            <a:r>
              <a:rPr lang="en-US" dirty="0" smtClean="0">
                <a:latin typeface="Courier"/>
              </a:rPr>
              <a:t>")</a:t>
            </a:r>
          </a:p>
          <a:p>
            <a:r>
              <a:rPr lang="en-US" dirty="0" err="1" smtClean="0">
                <a:latin typeface="Courier"/>
              </a:rPr>
              <a:t>element.send_keys("Cheese</a:t>
            </a:r>
            <a:r>
              <a:rPr lang="en-US" dirty="0" smtClean="0">
                <a:latin typeface="Courier"/>
              </a:rPr>
              <a:t>!")</a:t>
            </a:r>
          </a:p>
          <a:p>
            <a:r>
              <a:rPr lang="en-US" dirty="0" err="1" smtClean="0">
                <a:latin typeface="Courier"/>
              </a:rPr>
              <a:t>element.submit</a:t>
            </a:r>
            <a:r>
              <a:rPr lang="en-US" dirty="0" smtClean="0">
                <a:latin typeface="Courier"/>
              </a:rPr>
              <a:t>()</a:t>
            </a:r>
          </a:p>
          <a:p>
            <a:r>
              <a:rPr lang="en-US" dirty="0" err="1" smtClean="0">
                <a:latin typeface="Courier"/>
              </a:rPr>
              <a:t>driver.close</a:t>
            </a:r>
            <a:r>
              <a:rPr lang="en-US" dirty="0" smtClean="0">
                <a:latin typeface="Courier"/>
              </a:rPr>
              <a:t>()</a:t>
            </a:r>
          </a:p>
          <a:p>
            <a:endParaRPr lang="en-US" dirty="0">
              <a:latin typeface="Couri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68600"/>
            <a:ext cx="7975600" cy="37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Selenium unit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4100" y="3111500"/>
            <a:ext cx="808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</a:rPr>
              <a:t>def </a:t>
            </a:r>
            <a:r>
              <a:rPr lang="en-US" dirty="0" err="1" smtClean="0">
                <a:latin typeface="Courier"/>
              </a:rPr>
              <a:t>testSearch(self</a:t>
            </a:r>
            <a:r>
              <a:rPr lang="en-US" dirty="0" smtClean="0">
                <a:latin typeface="Courier"/>
              </a:rPr>
              <a:t>):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dirty="0" err="1" smtClean="0">
                <a:latin typeface="Courier"/>
              </a:rPr>
              <a:t>google</a:t>
            </a:r>
            <a:r>
              <a:rPr lang="en-US" dirty="0" smtClean="0">
                <a:latin typeface="Courier"/>
              </a:rPr>
              <a:t> = </a:t>
            </a:r>
            <a:r>
              <a:rPr lang="en-US" dirty="0" err="1" smtClean="0">
                <a:latin typeface="Courier"/>
              </a:rPr>
              <a:t>self.driver.get("http://www.google.com</a:t>
            </a:r>
            <a:r>
              <a:rPr lang="en-US" dirty="0" smtClean="0">
                <a:latin typeface="Courier"/>
              </a:rPr>
              <a:t>")</a:t>
            </a:r>
          </a:p>
          <a:p>
            <a:r>
              <a:rPr lang="en-US" dirty="0" smtClean="0">
                <a:latin typeface="Courier"/>
              </a:rPr>
              <a:t>    element = </a:t>
            </a:r>
            <a:r>
              <a:rPr lang="en-US" dirty="0" err="1" smtClean="0">
                <a:latin typeface="Courier"/>
              </a:rPr>
              <a:t>self.driver.find_element_by_name("q</a:t>
            </a:r>
            <a:r>
              <a:rPr lang="en-US" dirty="0" smtClean="0">
                <a:latin typeface="Courier"/>
              </a:rPr>
              <a:t>")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dirty="0" err="1" smtClean="0">
                <a:latin typeface="Courier"/>
              </a:rPr>
              <a:t>element.send_keys("Cheese</a:t>
            </a:r>
            <a:r>
              <a:rPr lang="en-US" dirty="0" smtClean="0">
                <a:latin typeface="Courier"/>
              </a:rPr>
              <a:t>!")</a:t>
            </a:r>
          </a:p>
          <a:p>
            <a:r>
              <a:rPr lang="en-US" dirty="0" smtClean="0">
                <a:latin typeface="Courier"/>
              </a:rPr>
              <a:t>    </a:t>
            </a:r>
            <a:r>
              <a:rPr lang="en-US" dirty="0" err="1" smtClean="0">
                <a:latin typeface="Courier"/>
              </a:rPr>
              <a:t>element.submit</a:t>
            </a:r>
            <a:r>
              <a:rPr lang="en-US" dirty="0" smtClean="0">
                <a:latin typeface="Courier"/>
              </a:rPr>
              <a:t>()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111500"/>
            <a:ext cx="8227947" cy="201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Timings and Timeouts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326" y="3005077"/>
            <a:ext cx="8269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</a:rPr>
              <a:t>    def </a:t>
            </a:r>
            <a:r>
              <a:rPr lang="en-US" dirty="0" err="1" smtClean="0">
                <a:latin typeface="Courier"/>
              </a:rPr>
              <a:t>testSearch(self</a:t>
            </a:r>
            <a:r>
              <a:rPr lang="en-US" dirty="0" smtClean="0">
                <a:latin typeface="Courier"/>
              </a:rPr>
              <a:t>):</a:t>
            </a:r>
          </a:p>
          <a:p>
            <a:r>
              <a:rPr lang="en-US" dirty="0" smtClean="0">
                <a:latin typeface="Courier"/>
              </a:rPr>
              <a:t>        with Timeout(10, "Navigate to </a:t>
            </a:r>
            <a:r>
              <a:rPr lang="en-US" dirty="0" err="1" smtClean="0">
                <a:latin typeface="Courier"/>
              </a:rPr>
              <a:t>google.com</a:t>
            </a:r>
            <a:r>
              <a:rPr lang="en-US" dirty="0" smtClean="0">
                <a:latin typeface="Courier"/>
              </a:rPr>
              <a:t>"):</a:t>
            </a:r>
          </a:p>
          <a:p>
            <a:r>
              <a:rPr lang="en-US" dirty="0" smtClean="0">
                <a:latin typeface="Courier"/>
              </a:rPr>
              <a:t>            </a:t>
            </a:r>
            <a:r>
              <a:rPr lang="en-US" dirty="0" err="1" smtClean="0">
                <a:latin typeface="Courier"/>
              </a:rPr>
              <a:t>self.driver.get("http://www.google.com</a:t>
            </a:r>
            <a:r>
              <a:rPr lang="en-US" dirty="0" smtClean="0">
                <a:latin typeface="Courier"/>
              </a:rPr>
              <a:t>")</a:t>
            </a:r>
          </a:p>
          <a:p>
            <a:endParaRPr lang="en-US" dirty="0" smtClean="0">
              <a:latin typeface="Courier"/>
            </a:endParaRPr>
          </a:p>
          <a:p>
            <a:r>
              <a:rPr lang="en-US" dirty="0" smtClean="0">
                <a:latin typeface="Courier"/>
              </a:rPr>
              <a:t>        with Timeout(10, "Search for cheese!"):</a:t>
            </a:r>
          </a:p>
          <a:p>
            <a:r>
              <a:rPr lang="en-US" dirty="0" smtClean="0">
                <a:latin typeface="Courier"/>
              </a:rPr>
              <a:t>            element =</a:t>
            </a:r>
            <a:r>
              <a:rPr lang="en-US" dirty="0" err="1" smtClean="0">
                <a:latin typeface="Courier"/>
              </a:rPr>
              <a:t>self.driver.find_element_by_name("q</a:t>
            </a:r>
            <a:r>
              <a:rPr lang="en-US" dirty="0" smtClean="0">
                <a:latin typeface="Courier"/>
              </a:rPr>
              <a:t>")</a:t>
            </a:r>
          </a:p>
          <a:p>
            <a:r>
              <a:rPr lang="en-US" dirty="0" smtClean="0">
                <a:latin typeface="Courier"/>
              </a:rPr>
              <a:t>            </a:t>
            </a:r>
            <a:r>
              <a:rPr lang="en-US" dirty="0" err="1" smtClean="0">
                <a:latin typeface="Courier"/>
              </a:rPr>
              <a:t>element.send_keys("Cheese</a:t>
            </a:r>
            <a:r>
              <a:rPr lang="en-US" dirty="0" smtClean="0">
                <a:latin typeface="Courier"/>
              </a:rPr>
              <a:t>!")</a:t>
            </a:r>
          </a:p>
          <a:p>
            <a:r>
              <a:rPr lang="en-US" dirty="0" smtClean="0">
                <a:latin typeface="Courier"/>
              </a:rPr>
              <a:t>            </a:t>
            </a:r>
            <a:r>
              <a:rPr lang="en-US" dirty="0" err="1" smtClean="0">
                <a:latin typeface="Courier"/>
              </a:rPr>
              <a:t>element.submit</a:t>
            </a:r>
            <a:r>
              <a:rPr lang="en-US" dirty="0" smtClean="0">
                <a:latin typeface="Courier"/>
              </a:rPr>
              <a:t>()</a:t>
            </a:r>
            <a:endParaRPr lang="en-US" dirty="0">
              <a:latin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05077"/>
            <a:ext cx="7886700" cy="276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 Archive</a:t>
            </a:r>
          </a:p>
          <a:p>
            <a:pPr lvl="1"/>
            <a:r>
              <a:rPr lang="en-US" dirty="0" smtClean="0"/>
              <a:t>Simple format (JSON/JSONP)</a:t>
            </a:r>
          </a:p>
          <a:p>
            <a:pPr lvl="1"/>
            <a:r>
              <a:rPr lang="en-US" dirty="0" smtClean="0"/>
              <a:t>Tons of data (if you want it)</a:t>
            </a:r>
          </a:p>
          <a:p>
            <a:pPr lvl="1"/>
            <a:r>
              <a:rPr lang="en-US" dirty="0" smtClean="0"/>
              <a:t>Easily extensible</a:t>
            </a:r>
          </a:p>
          <a:p>
            <a:pPr lvl="1"/>
            <a:r>
              <a:rPr lang="en-US" dirty="0" smtClean="0"/>
              <a:t>Becoming the standard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09800"/>
            <a:ext cx="3499902" cy="2339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98" y="3920070"/>
            <a:ext cx="3811734" cy="233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985" y="2209800"/>
            <a:ext cx="3815628" cy="233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Store/analyze performance test results (HAR)</a:t>
            </a:r>
          </a:p>
          <a:p>
            <a:r>
              <a:rPr lang="en-US" dirty="0" smtClean="0"/>
              <a:t>Open Source</a:t>
            </a:r>
          </a:p>
          <a:p>
            <a:pPr lvl="1"/>
            <a:r>
              <a:rPr lang="en-US" dirty="0" err="1" smtClean="0"/>
              <a:t>Guice</a:t>
            </a:r>
            <a:endParaRPr lang="en-US" dirty="0" smtClean="0"/>
          </a:p>
          <a:p>
            <a:pPr lvl="1"/>
            <a:r>
              <a:rPr lang="en-US" dirty="0" err="1" smtClean="0"/>
              <a:t>Sitebricks</a:t>
            </a:r>
            <a:endParaRPr lang="en-US" dirty="0" smtClean="0"/>
          </a:p>
          <a:p>
            <a:pPr lvl="1"/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smtClean="0"/>
              <a:t>Jetty</a:t>
            </a:r>
          </a:p>
          <a:p>
            <a:r>
              <a:rPr lang="en-US" dirty="0" smtClean="0"/>
              <a:t>Built in a day (sort of)</a:t>
            </a:r>
          </a:p>
          <a:p>
            <a:r>
              <a:rPr lang="en-US" dirty="0" smtClean="0"/>
              <a:t>Source code available: </a:t>
            </a:r>
            <a:r>
              <a:rPr lang="en-US" dirty="0" smtClean="0">
                <a:hlinkClick r:id="rId3"/>
              </a:rPr>
              <a:t>https://github.com/fuzzygroove/harpoon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Harpoon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87" y="2997195"/>
            <a:ext cx="5260975" cy="3410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791" y="2116663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http://labs.webmetrics.com:8080/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Metrics?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page load time</a:t>
            </a:r>
          </a:p>
          <a:p>
            <a:r>
              <a:rPr lang="en-US" dirty="0" smtClean="0"/>
              <a:t>DOM loading/interactive/complete, browser 1</a:t>
            </a:r>
            <a:r>
              <a:rPr lang="en-US" baseline="30000" dirty="0" smtClean="0"/>
              <a:t>st</a:t>
            </a:r>
            <a:r>
              <a:rPr lang="en-US" dirty="0" smtClean="0"/>
              <a:t> render, …</a:t>
            </a:r>
          </a:p>
          <a:p>
            <a:r>
              <a:rPr lang="en-US" dirty="0" smtClean="0"/>
              <a:t>Per-item timings</a:t>
            </a:r>
          </a:p>
          <a:p>
            <a:r>
              <a:rPr lang="en-US" dirty="0" smtClean="0"/>
              <a:t>Headers, status codes, and content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it with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CD’s with the required files on them are being passed around</a:t>
            </a:r>
          </a:p>
          <a:p>
            <a:r>
              <a:rPr lang="en-US" dirty="0" smtClean="0"/>
              <a:t>Also available here, bandwidth permitting:</a:t>
            </a:r>
          </a:p>
          <a:p>
            <a:pPr lvl="1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bit.ly/llxuoe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gathering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Setting your own timings in test code</a:t>
            </a:r>
          </a:p>
          <a:p>
            <a:r>
              <a:rPr lang="en-US" dirty="0" smtClean="0"/>
              <a:t>Using the new ‘</a:t>
            </a:r>
            <a:r>
              <a:rPr lang="en-US" dirty="0" err="1" smtClean="0"/>
              <a:t>Navigation.Timings</a:t>
            </a:r>
            <a:r>
              <a:rPr lang="en-US" dirty="0" smtClean="0"/>
              <a:t>’ or Web Timings standard built into browsers </a:t>
            </a:r>
          </a:p>
          <a:p>
            <a:r>
              <a:rPr lang="en-US" dirty="0" smtClean="0"/>
              <a:t>Using browser plugins that report back the timings to you, e.g. </a:t>
            </a:r>
            <a:r>
              <a:rPr lang="en-US" dirty="0" err="1" smtClean="0"/>
              <a:t>WebPageTest</a:t>
            </a:r>
            <a:endParaRPr lang="en-US" dirty="0" smtClean="0"/>
          </a:p>
          <a:p>
            <a:r>
              <a:rPr lang="en-US" dirty="0" smtClean="0"/>
              <a:t>Routing the browser traffic through a local proxy and gathering the statistics from there.</a:t>
            </a:r>
          </a:p>
          <a:p>
            <a:r>
              <a:rPr lang="en-US" dirty="0" smtClean="0"/>
              <a:t>Network traffic capture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Timings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Currently Chrome and IE9 supported, coming soon for </a:t>
            </a:r>
            <a:r>
              <a:rPr lang="en-US" dirty="0" err="1" smtClean="0"/>
              <a:t>firefox</a:t>
            </a: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>
                <a:hlinkClick r:id="rId3"/>
              </a:rPr>
              <a:t>http://w3c-test.org/webperf/specs/NavigationTiming/</a:t>
            </a: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77" y="228609"/>
            <a:ext cx="8792337" cy="524675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937760"/>
          </a:xfrm>
        </p:spPr>
        <p:txBody>
          <a:bodyPr>
            <a:normAutofit fontScale="55000" lnSpcReduction="20000"/>
          </a:bodyPr>
          <a:lstStyle/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Unfortunately it doesn't give timings per item downloaded, e.g. images, </a:t>
            </a:r>
            <a:r>
              <a:rPr lang="en-US" sz="2800" dirty="0" err="1" smtClean="0"/>
              <a:t>css</a:t>
            </a:r>
            <a:r>
              <a:rPr lang="en-US" sz="2800" dirty="0" smtClean="0"/>
              <a:t>, </a:t>
            </a:r>
            <a:r>
              <a:rPr lang="en-US" sz="2800" dirty="0" err="1" smtClean="0"/>
              <a:t>js</a:t>
            </a:r>
            <a:r>
              <a:rPr lang="en-US" sz="2800" dirty="0" smtClean="0"/>
              <a:t>, ....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</a:t>
            </a:r>
            <a:r>
              <a:rPr lang="en-US" dirty="0" err="1" smtClean="0"/>
              <a:t>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6533"/>
            <a:ext cx="7770813" cy="42164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Firefox - Firebug Net Panel + </a:t>
            </a:r>
            <a:r>
              <a:rPr lang="en-US" sz="2800" dirty="0" err="1" smtClean="0"/>
              <a:t>NetExport</a:t>
            </a:r>
            <a:endParaRPr lang="en-US" sz="4000" dirty="0" smtClean="0"/>
          </a:p>
          <a:p>
            <a:pPr lvl="2"/>
            <a:r>
              <a:rPr lang="en-US" sz="2100" dirty="0" smtClean="0">
                <a:hlinkClick r:id="rId3"/>
              </a:rPr>
              <a:t>https://github.com/lightbody/browsermob-page-perf</a:t>
            </a:r>
            <a:endParaRPr lang="en-US" sz="2100" dirty="0" smtClean="0"/>
          </a:p>
          <a:p>
            <a:pPr lvl="2"/>
            <a:r>
              <a:rPr lang="en-US" sz="2065" dirty="0" smtClean="0">
                <a:hlinkClick r:id="rId4"/>
              </a:rPr>
              <a:t>https://github.com/AutomatedTester/AutomatedTester.PagePerf.git</a:t>
            </a:r>
            <a:endParaRPr lang="en-US" sz="2065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Capturing page metrics using a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500" dirty="0" smtClean="0"/>
              <a:t>Many available, but few capture metrics in a convenient way</a:t>
            </a:r>
          </a:p>
          <a:p>
            <a:pPr lvl="1"/>
            <a:r>
              <a:rPr lang="en-US" sz="2500" dirty="0" smtClean="0"/>
              <a:t>Two good ones we’ll be looking at:</a:t>
            </a:r>
          </a:p>
          <a:p>
            <a:pPr lvl="2"/>
            <a:r>
              <a:rPr lang="en-US" sz="2200" dirty="0" smtClean="0"/>
              <a:t>BrowserMob Proxy</a:t>
            </a:r>
          </a:p>
          <a:p>
            <a:pPr lvl="2"/>
            <a:r>
              <a:rPr lang="en-US" sz="2200" dirty="0" smtClean="0"/>
              <a:t>Fiddler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using a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Works with any browser that allows setting a proxy</a:t>
            </a:r>
          </a:p>
          <a:p>
            <a:r>
              <a:rPr lang="en-US" sz="2800" dirty="0" smtClean="0"/>
              <a:t>Testing benefits beyond performance monitoring</a:t>
            </a:r>
          </a:p>
          <a:p>
            <a:pPr lvl="1"/>
            <a:r>
              <a:rPr lang="en-US" sz="2400" dirty="0" smtClean="0"/>
              <a:t>Blacklisting/</a:t>
            </a:r>
            <a:r>
              <a:rPr lang="en-US" sz="2400" dirty="0" err="1" smtClean="0"/>
              <a:t>whitelisting</a:t>
            </a:r>
            <a:r>
              <a:rPr lang="en-US" sz="2400" dirty="0" smtClean="0"/>
              <a:t> URLs</a:t>
            </a:r>
          </a:p>
          <a:p>
            <a:pPr lvl="1"/>
            <a:r>
              <a:rPr lang="en-US" sz="2400" dirty="0" smtClean="0"/>
              <a:t>URL rewrites</a:t>
            </a:r>
          </a:p>
          <a:p>
            <a:pPr lvl="1"/>
            <a:r>
              <a:rPr lang="en-US" dirty="0" smtClean="0"/>
              <a:t>Make sure specific URLs are visited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using a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Header changes</a:t>
            </a:r>
          </a:p>
          <a:p>
            <a:pPr lvl="1"/>
            <a:r>
              <a:rPr lang="en-US" dirty="0" smtClean="0"/>
              <a:t>Set the user agent manually to test different browser behavior</a:t>
            </a:r>
          </a:p>
          <a:p>
            <a:pPr lvl="1"/>
            <a:r>
              <a:rPr lang="en-US" dirty="0" smtClean="0"/>
              <a:t>Auto authentication</a:t>
            </a:r>
          </a:p>
          <a:p>
            <a:pPr lvl="1"/>
            <a:endParaRPr lang="en-US" dirty="0" smtClean="0"/>
          </a:p>
          <a:p>
            <a:r>
              <a:rPr lang="en-US" sz="2700" dirty="0" smtClean="0"/>
              <a:t>Wait until all content is downloaded</a:t>
            </a:r>
          </a:p>
          <a:p>
            <a:pPr lvl="1"/>
            <a:r>
              <a:rPr lang="en-US" sz="2400" dirty="0" smtClean="0"/>
              <a:t>HTTP idle for X seconds</a:t>
            </a:r>
          </a:p>
          <a:p>
            <a:endParaRPr lang="en-US" sz="2700" dirty="0" smtClean="0"/>
          </a:p>
          <a:p>
            <a:r>
              <a:rPr lang="en-US" sz="2700" dirty="0" smtClean="0"/>
              <a:t>Simulate limited bandwidth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Open source cross platform proxy</a:t>
            </a:r>
          </a:p>
          <a:p>
            <a:pPr lvl="1"/>
            <a:r>
              <a:rPr lang="en-US" sz="2500" dirty="0" smtClean="0"/>
              <a:t>HTTP Archive support</a:t>
            </a:r>
          </a:p>
          <a:p>
            <a:pPr lvl="1"/>
            <a:r>
              <a:rPr lang="en-US" sz="2500" dirty="0" smtClean="0"/>
              <a:t>Native Java API</a:t>
            </a:r>
          </a:p>
          <a:p>
            <a:pPr lvl="1"/>
            <a:r>
              <a:rPr lang="en-US" sz="2800" dirty="0" smtClean="0"/>
              <a:t>REST API for calling from other languages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Source code available:</a:t>
            </a:r>
          </a:p>
          <a:p>
            <a:pPr lvl="1"/>
            <a:r>
              <a:rPr lang="en-US" sz="2500" u="sng" dirty="0" smtClean="0">
                <a:hlinkClick r:id="rId3"/>
              </a:rPr>
              <a:t>https://github.com/lightbody/browsermob-proxy</a:t>
            </a:r>
            <a:endParaRPr lang="en-US" sz="2500" u="sng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59000"/>
            <a:ext cx="8229600" cy="2476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Java Examples:</a:t>
            </a:r>
            <a:endParaRPr lang="en-US" sz="2600" dirty="0" smtClean="0"/>
          </a:p>
          <a:p>
            <a:pPr lvl="1"/>
            <a:r>
              <a:rPr lang="en-US" sz="2600" dirty="0" smtClean="0"/>
              <a:t>Write out HTTP Archive file</a:t>
            </a:r>
          </a:p>
          <a:p>
            <a:pPr lvl="1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Separate pages in the HAR</a:t>
            </a:r>
            <a:endParaRPr lang="en-US" dirty="0" smtClean="0"/>
          </a:p>
          <a:p>
            <a:pPr lvl="1">
              <a:buNone/>
            </a:pPr>
            <a:endParaRPr lang="en-US" sz="25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7200" y="4272677"/>
            <a:ext cx="756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proxy.newHar(“Main</a:t>
            </a:r>
            <a:r>
              <a:rPr lang="en-US" dirty="0" smtClean="0">
                <a:latin typeface="Courier"/>
              </a:rPr>
              <a:t> Page”);</a:t>
            </a:r>
          </a:p>
          <a:p>
            <a:r>
              <a:rPr lang="en-US" dirty="0" smtClean="0">
                <a:latin typeface="Courier"/>
              </a:rPr>
              <a:t>   ...load main page...</a:t>
            </a:r>
          </a:p>
          <a:p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proxy.endPage</a:t>
            </a:r>
            <a:r>
              <a:rPr lang="en-US" dirty="0" smtClean="0">
                <a:latin typeface="Courier"/>
              </a:rPr>
              <a:t>();</a:t>
            </a:r>
          </a:p>
          <a:p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proxy.newPage(”Login</a:t>
            </a:r>
            <a:r>
              <a:rPr lang="en-US" dirty="0" smtClean="0">
                <a:latin typeface="Courier"/>
              </a:rPr>
              <a:t>");</a:t>
            </a:r>
          </a:p>
          <a:p>
            <a:r>
              <a:rPr lang="en-US" dirty="0" smtClean="0">
                <a:latin typeface="Courier"/>
              </a:rPr>
              <a:t>   ...login...</a:t>
            </a:r>
          </a:p>
          <a:p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proxy.endPage</a:t>
            </a:r>
            <a:r>
              <a:rPr lang="en-US" dirty="0" smtClean="0">
                <a:latin typeface="Courier"/>
              </a:rPr>
              <a:t>();</a:t>
            </a:r>
          </a:p>
          <a:p>
            <a:endParaRPr lang="en-US" dirty="0" smtClean="0">
              <a:latin typeface="Courier"/>
            </a:endParaRPr>
          </a:p>
          <a:p>
            <a:r>
              <a:rPr lang="en-US" dirty="0" smtClean="0">
                <a:latin typeface="Courier"/>
              </a:rPr>
              <a:t> 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7200" y="3245534"/>
            <a:ext cx="75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proxy.getHar().writeTo(new</a:t>
            </a:r>
            <a:r>
              <a:rPr lang="en-US" dirty="0" smtClean="0">
                <a:latin typeface="Courier"/>
              </a:rPr>
              <a:t> </a:t>
            </a:r>
            <a:r>
              <a:rPr lang="en-US" dirty="0" err="1" smtClean="0">
                <a:latin typeface="Courier"/>
              </a:rPr>
              <a:t>File("test.har</a:t>
            </a:r>
            <a:r>
              <a:rPr lang="en-US" dirty="0" smtClean="0">
                <a:latin typeface="Courier"/>
              </a:rPr>
              <a:t>"));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7199"/>
            <a:ext cx="8229600" cy="86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Redirecting URLs</a:t>
            </a:r>
          </a:p>
          <a:p>
            <a:pPr lvl="1"/>
            <a:endParaRPr lang="en-US" sz="2500" dirty="0" smtClean="0"/>
          </a:p>
          <a:p>
            <a:pPr lvl="1">
              <a:buNone/>
            </a:pPr>
            <a:endParaRPr lang="en-US" sz="25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0" y="2425700"/>
            <a:ext cx="756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</a:rPr>
              <a:t>proxy.blacklistRequests(regex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responseCode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err="1" smtClean="0">
                <a:latin typeface="Courier"/>
              </a:rPr>
              <a:t>proxy.whitelistRequests(regex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responseCode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46200"/>
            <a:ext cx="8229600" cy="863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Blacklist/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Whitelist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URLs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en-US" sz="25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5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38569"/>
            <a:ext cx="75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</a:rPr>
              <a:t>proxy.rewriteUrl(regex</a:t>
            </a:r>
            <a:r>
              <a:rPr lang="en-US" dirty="0" smtClean="0">
                <a:latin typeface="Courier"/>
              </a:rPr>
              <a:t>, replace)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917230"/>
            <a:ext cx="8229600" cy="86359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 Bandwidth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en-US" sz="25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5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100" y="3933230"/>
            <a:ext cx="756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</a:rPr>
              <a:t>proxy.setDownstreamKbps(kbps</a:t>
            </a:r>
            <a:r>
              <a:rPr lang="en-US" dirty="0" smtClean="0">
                <a:latin typeface="Courier"/>
              </a:rPr>
              <a:t>)</a:t>
            </a:r>
          </a:p>
          <a:p>
            <a:r>
              <a:rPr lang="en-US" dirty="0" err="1" smtClean="0">
                <a:latin typeface="Courier"/>
              </a:rPr>
              <a:t>proxy.setUpstreamKbps(kbps</a:t>
            </a:r>
            <a:r>
              <a:rPr lang="en-US" dirty="0" smtClean="0">
                <a:latin typeface="Courier"/>
              </a:rPr>
              <a:t>)</a:t>
            </a:r>
          </a:p>
          <a:p>
            <a:endParaRPr lang="en-US" dirty="0" smtClean="0">
              <a:latin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3657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Automated web performance testing?</a:t>
            </a:r>
          </a:p>
          <a:p>
            <a:r>
              <a:rPr lang="en-US" dirty="0" smtClean="0"/>
              <a:t>Tools needed to automate web testing</a:t>
            </a:r>
          </a:p>
          <a:p>
            <a:r>
              <a:rPr lang="en-US" dirty="0" smtClean="0"/>
              <a:t>Tools used to gather Performance Metrics</a:t>
            </a:r>
          </a:p>
          <a:p>
            <a:r>
              <a:rPr lang="en-US" dirty="0" smtClean="0"/>
              <a:t>Combine the two</a:t>
            </a:r>
          </a:p>
          <a:p>
            <a:r>
              <a:rPr lang="en-US" dirty="0" smtClean="0"/>
              <a:t>5pm!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8836"/>
            <a:ext cx="7770813" cy="517786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Python Demo:</a:t>
            </a:r>
          </a:p>
          <a:p>
            <a:pPr lvl="1"/>
            <a:r>
              <a:rPr lang="en-US" sz="2600" dirty="0" smtClean="0"/>
              <a:t>First, start the proxy:</a:t>
            </a:r>
          </a:p>
          <a:p>
            <a:endParaRPr lang="en-US" sz="2800" dirty="0" smtClean="0"/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Then, run the examples:</a:t>
            </a:r>
          </a:p>
          <a:p>
            <a:pPr lvl="1">
              <a:buNone/>
            </a:pPr>
            <a:endParaRPr lang="en-US" sz="25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3251200"/>
            <a:ext cx="6642100" cy="66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4953000"/>
            <a:ext cx="39751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71700"/>
            <a:ext cx="7770813" cy="3657600"/>
          </a:xfrm>
        </p:spPr>
        <p:txBody>
          <a:bodyPr/>
          <a:lstStyle/>
          <a:p>
            <a:pPr lvl="1">
              <a:buNone/>
            </a:pPr>
            <a:endParaRPr lang="en-US" sz="2600" dirty="0" smtClean="0"/>
          </a:p>
          <a:p>
            <a:r>
              <a:rPr lang="en-US" sz="2800" dirty="0" smtClean="0"/>
              <a:t>Selenium test with </a:t>
            </a:r>
            <a:r>
              <a:rPr lang="en-US" sz="2600" dirty="0" smtClean="0"/>
              <a:t>HAR export</a:t>
            </a:r>
            <a:endParaRPr lang="en-US" sz="23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13" y="4051300"/>
            <a:ext cx="32385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0900"/>
            <a:ext cx="7770813" cy="3657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dirty="0" err="1" smtClean="0"/>
              <a:t>Whitelist</a:t>
            </a:r>
            <a:r>
              <a:rPr lang="en-US" sz="2800" dirty="0" smtClean="0"/>
              <a:t> example</a:t>
            </a:r>
          </a:p>
          <a:p>
            <a:pPr lvl="1"/>
            <a:r>
              <a:rPr lang="en-US" sz="2600" dirty="0" smtClean="0"/>
              <a:t>Compare site load time with and without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party content</a:t>
            </a:r>
          </a:p>
          <a:p>
            <a:pPr lvl="1"/>
            <a:endParaRPr lang="en-US" sz="2600" dirty="0" smtClean="0"/>
          </a:p>
          <a:p>
            <a:pPr>
              <a:buNone/>
            </a:pPr>
            <a:endParaRPr lang="en-US" sz="2800" dirty="0" smtClean="0"/>
          </a:p>
          <a:p>
            <a:pPr lvl="1">
              <a:buNone/>
            </a:pPr>
            <a:endParaRPr lang="en-US" sz="25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635500"/>
            <a:ext cx="39370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9300"/>
            <a:ext cx="7770813" cy="3657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Limit Bandwidth</a:t>
            </a:r>
          </a:p>
          <a:p>
            <a:pPr lvl="1"/>
            <a:r>
              <a:rPr lang="en-US" dirty="0" smtClean="0"/>
              <a:t>Compare site load time with different bandwidth restrictions</a:t>
            </a:r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25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3" y="4889500"/>
            <a:ext cx="38989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BrowserMob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sz="2500" u="sng" dirty="0" smtClean="0"/>
          </a:p>
          <a:p>
            <a:pPr>
              <a:buNone/>
            </a:pPr>
            <a:endParaRPr lang="en-US" sz="2700" dirty="0" smtClean="0"/>
          </a:p>
          <a:p>
            <a:pPr lvl="1"/>
            <a:endParaRPr lang="en-US" sz="25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1" y="1701800"/>
            <a:ext cx="7569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 upload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example uploads results of each test to central server.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5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US" sz="25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4826000"/>
            <a:ext cx="35433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Dumb stuff</a:t>
            </a:r>
          </a:p>
          <a:p>
            <a:pPr lvl="1"/>
            <a:r>
              <a:rPr lang="en-US" dirty="0" smtClean="0"/>
              <a:t>Don’t use nested </a:t>
            </a:r>
            <a:r>
              <a:rPr lang="en-US" dirty="0" err="1" smtClean="0"/>
              <a:t>iframes</a:t>
            </a:r>
            <a:endParaRPr lang="en-US" dirty="0" smtClean="0"/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popups</a:t>
            </a:r>
            <a:endParaRPr lang="en-US" dirty="0" smtClean="0"/>
          </a:p>
          <a:p>
            <a:r>
              <a:rPr lang="en-US" dirty="0" smtClean="0"/>
              <a:t>Tough stuff</a:t>
            </a:r>
          </a:p>
          <a:p>
            <a:pPr lvl="1"/>
            <a:r>
              <a:rPr lang="en-US" dirty="0" smtClean="0"/>
              <a:t>Dynamic elements</a:t>
            </a:r>
          </a:p>
          <a:p>
            <a:pPr lvl="1"/>
            <a:r>
              <a:rPr lang="en-US" dirty="0" smtClean="0"/>
              <a:t>Embedded objects</a:t>
            </a:r>
          </a:p>
          <a:p>
            <a:pPr lvl="1"/>
            <a:r>
              <a:rPr lang="en-US" dirty="0" smtClean="0"/>
              <a:t>Mobile</a:t>
            </a:r>
          </a:p>
          <a:p>
            <a:r>
              <a:rPr lang="en-US" dirty="0" smtClean="0"/>
              <a:t>Good stuff</a:t>
            </a:r>
          </a:p>
          <a:p>
            <a:pPr lvl="1"/>
            <a:r>
              <a:rPr lang="en-US" dirty="0" smtClean="0"/>
              <a:t>Automated test framework</a:t>
            </a:r>
          </a:p>
          <a:p>
            <a:pPr lvl="1"/>
            <a:r>
              <a:rPr lang="en-US" dirty="0" smtClean="0"/>
              <a:t>Continuous 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8067"/>
            <a:ext cx="7770813" cy="256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/>
              <a:t>BrowserMob</a:t>
            </a:r>
            <a:r>
              <a:rPr lang="en-US" dirty="0" smtClean="0"/>
              <a:t> proxy</a:t>
            </a:r>
          </a:p>
          <a:p>
            <a:pPr lvl="1"/>
            <a:r>
              <a:rPr lang="en-US" dirty="0" smtClean="0">
                <a:hlinkClick r:id="rId3"/>
              </a:rPr>
              <a:t>https://github.com/lightbody/browsermob-proxy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Harpoon</a:t>
            </a:r>
          </a:p>
          <a:p>
            <a:pPr lvl="1"/>
            <a:r>
              <a:rPr lang="en-US" dirty="0" smtClean="0">
                <a:hlinkClick r:id="rId4"/>
              </a:rPr>
              <a:t>https://github.com/fuzzygroove/harpoon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 from this talk</a:t>
            </a:r>
          </a:p>
          <a:p>
            <a:pPr lvl="1"/>
            <a:r>
              <a:rPr lang="en-US" dirty="0" smtClean="0">
                <a:hlinkClick r:id="rId5"/>
              </a:rPr>
              <a:t>https://github.com/watsonmw/automated-pageloadmetrics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1-06-12 at 7.43.4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366" y="5867400"/>
            <a:ext cx="2108200" cy="5461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45862" y="4667071"/>
            <a:ext cx="6083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Simon Nicoud</a:t>
            </a:r>
            <a:r>
              <a:rPr lang="en-US" dirty="0" smtClean="0"/>
              <a:t>: </a:t>
            </a:r>
            <a:r>
              <a:rPr lang="en-US" dirty="0" smtClean="0">
                <a:hlinkClick r:id="rId7"/>
              </a:rPr>
              <a:t>simon.nicoud@neustar.biz</a:t>
            </a:r>
            <a:r>
              <a:rPr lang="en-US" dirty="0" smtClean="0"/>
              <a:t> - @</a:t>
            </a:r>
            <a:r>
              <a:rPr lang="en-US" dirty="0" err="1" smtClean="0"/>
              <a:t>simonnicoud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Ian White</a:t>
            </a:r>
            <a:r>
              <a:rPr lang="en-US" dirty="0" smtClean="0"/>
              <a:t>: </a:t>
            </a:r>
            <a:r>
              <a:rPr lang="en-US" dirty="0" smtClean="0">
                <a:hlinkClick r:id="rId8"/>
              </a:rPr>
              <a:t>ian.white@neustar.biz</a:t>
            </a:r>
            <a:r>
              <a:rPr lang="en-US" dirty="0" smtClean="0"/>
              <a:t> - @</a:t>
            </a:r>
            <a:r>
              <a:rPr lang="en-US" dirty="0" err="1" smtClean="0"/>
              <a:t>impressiver</a:t>
            </a: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Mark Watson</a:t>
            </a:r>
            <a:r>
              <a:rPr lang="en-US" dirty="0" smtClean="0"/>
              <a:t>: </a:t>
            </a:r>
            <a:r>
              <a:rPr lang="en-US" dirty="0" smtClean="0">
                <a:hlinkClick r:id="rId9"/>
              </a:rPr>
              <a:t>mark.watson@neustar.biz</a:t>
            </a:r>
            <a:r>
              <a:rPr lang="en-US" dirty="0" smtClean="0"/>
              <a:t> - @</a:t>
            </a:r>
            <a:r>
              <a:rPr lang="en-US" dirty="0" err="1" smtClean="0"/>
              <a:t>watsonmw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Goal</a:t>
            </a:r>
            <a:endParaRPr lang="en-US" dirty="0"/>
          </a:p>
        </p:txBody>
      </p:sp>
      <p:pic>
        <p:nvPicPr>
          <p:cNvPr id="4" name="Picture 3" descr="Screen shot 2011-06-13 at 10.01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1" y="1108604"/>
            <a:ext cx="8500533" cy="528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6-09 at 11.05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22045"/>
            <a:ext cx="3537480" cy="228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automated web performance testing?</a:t>
            </a:r>
            <a:endParaRPr lang="en-US" dirty="0"/>
          </a:p>
        </p:txBody>
      </p:sp>
      <p:pic>
        <p:nvPicPr>
          <p:cNvPr id="5" name="Picture 4" descr="Screen shot 2011-06-09 at 11.12.1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27" y="3120817"/>
            <a:ext cx="3537480" cy="1942579"/>
          </a:xfrm>
          <a:prstGeom prst="rect">
            <a:avLst/>
          </a:prstGeom>
        </p:spPr>
      </p:pic>
      <p:pic>
        <p:nvPicPr>
          <p:cNvPr id="6" name="Picture 5" descr="Screen shot 2011-06-09 at 11.15.2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480" y="2346331"/>
            <a:ext cx="3649133" cy="229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127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Screen shot 2011-06-10 at 12.07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66" y="1761066"/>
            <a:ext cx="2907439" cy="4340683"/>
          </a:xfrm>
          <a:prstGeom prst="rect">
            <a:avLst/>
          </a:prstGeom>
        </p:spPr>
      </p:pic>
      <p:pic>
        <p:nvPicPr>
          <p:cNvPr id="11" name="Picture 10" descr="Screen shot 2011-06-10 at 12.06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94" y="2328810"/>
            <a:ext cx="5007019" cy="300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automation software </a:t>
            </a:r>
          </a:p>
          <a:p>
            <a:pPr lvl="1"/>
            <a:r>
              <a:rPr lang="en-US" b="1" dirty="0" smtClean="0"/>
              <a:t>Selenium </a:t>
            </a:r>
            <a:r>
              <a:rPr lang="en-US" dirty="0" smtClean="0"/>
              <a:t>(</a:t>
            </a:r>
            <a:r>
              <a:rPr lang="en-US" dirty="0" err="1" smtClean="0"/>
              <a:t>Watir</a:t>
            </a:r>
            <a:r>
              <a:rPr lang="en-US" dirty="0" smtClean="0"/>
              <a:t>, QTP, Silk Performer…)</a:t>
            </a:r>
          </a:p>
          <a:p>
            <a:r>
              <a:rPr lang="en-US" dirty="0" smtClean="0"/>
              <a:t>Metrics gathering software</a:t>
            </a:r>
          </a:p>
          <a:p>
            <a:pPr lvl="1"/>
            <a:r>
              <a:rPr lang="en-US" b="1" dirty="0" err="1" smtClean="0"/>
              <a:t>BrowserMob</a:t>
            </a:r>
            <a:r>
              <a:rPr lang="en-US" b="1" dirty="0" smtClean="0"/>
              <a:t> Proxy</a:t>
            </a:r>
            <a:r>
              <a:rPr lang="en-US" dirty="0" smtClean="0"/>
              <a:t> (Fiddler, Web/Resource Timings…)</a:t>
            </a:r>
          </a:p>
          <a:p>
            <a:r>
              <a:rPr lang="en-US" dirty="0" smtClean="0"/>
              <a:t>HAR Viewer – Metrics displaying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Tutorials are provided in Python &amp; Java</a:t>
            </a:r>
          </a:p>
          <a:p>
            <a:pPr lvl="1"/>
            <a:r>
              <a:rPr lang="en-US" dirty="0" smtClean="0"/>
              <a:t>Selenium to automate Firefox</a:t>
            </a:r>
          </a:p>
          <a:p>
            <a:pPr lvl="1"/>
            <a:r>
              <a:rPr lang="en-US" dirty="0" smtClean="0"/>
              <a:t>Then later use Proxy to gather page metrics</a:t>
            </a:r>
          </a:p>
          <a:p>
            <a:r>
              <a:rPr lang="en-US" dirty="0" smtClean="0"/>
              <a:t>If you get lost check the </a:t>
            </a:r>
            <a:r>
              <a:rPr lang="en-US" dirty="0" err="1" smtClean="0"/>
              <a:t>READMEs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Firefox</a:t>
            </a:r>
          </a:p>
          <a:p>
            <a:r>
              <a:rPr lang="en-US" dirty="0" smtClean="0"/>
              <a:t>Python Examples</a:t>
            </a:r>
          </a:p>
          <a:p>
            <a:pPr lvl="1"/>
            <a:r>
              <a:rPr lang="en-US" dirty="0" smtClean="0"/>
              <a:t>Setup Python</a:t>
            </a:r>
          </a:p>
          <a:p>
            <a:pPr lvl="1"/>
            <a:r>
              <a:rPr lang="en-US" dirty="0" smtClean="0"/>
              <a:t>Setup Selenium lib</a:t>
            </a:r>
          </a:p>
          <a:p>
            <a:pPr lvl="1"/>
            <a:r>
              <a:rPr lang="en-US" dirty="0" smtClean="0"/>
              <a:t>Run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0" y="2451100"/>
            <a:ext cx="3429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13234</TotalTime>
  <Words>1021</Words>
  <Application>Microsoft Macintosh PowerPoint</Application>
  <PresentationFormat>On-screen Show (4:3)</PresentationFormat>
  <Paragraphs>310</Paragraphs>
  <Slides>36</Slides>
  <Notes>36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Folio</vt:lpstr>
      <vt:lpstr>Automated Web Performance Testing Before 5pm</vt:lpstr>
      <vt:lpstr>Build it with us!</vt:lpstr>
      <vt:lpstr>Agenda</vt:lpstr>
      <vt:lpstr>End Goal</vt:lpstr>
      <vt:lpstr>What is automated web performance testing?</vt:lpstr>
      <vt:lpstr>Slide 6</vt:lpstr>
      <vt:lpstr>Tools:</vt:lpstr>
      <vt:lpstr>Workshop Setup</vt:lpstr>
      <vt:lpstr>Workshop Setup</vt:lpstr>
      <vt:lpstr>Workshop Setup</vt:lpstr>
      <vt:lpstr>Examples</vt:lpstr>
      <vt:lpstr>Basic Selenium script</vt:lpstr>
      <vt:lpstr>Selenium unit test</vt:lpstr>
      <vt:lpstr>Timings and Timeouts</vt:lpstr>
      <vt:lpstr>HAR</vt:lpstr>
      <vt:lpstr>HAR Tools</vt:lpstr>
      <vt:lpstr>Harpoon</vt:lpstr>
      <vt:lpstr>Harpoon</vt:lpstr>
      <vt:lpstr>Which Metrics?</vt:lpstr>
      <vt:lpstr>Methods for gathering metrics</vt:lpstr>
      <vt:lpstr>Web Timings</vt:lpstr>
      <vt:lpstr>Slide 22</vt:lpstr>
      <vt:lpstr>Browser Plugins</vt:lpstr>
      <vt:lpstr>Capturing page metrics using a proxy</vt:lpstr>
      <vt:lpstr>Advantages of using a Proxy</vt:lpstr>
      <vt:lpstr>Advantages of using a Proxy</vt:lpstr>
      <vt:lpstr>BrowserMob Proxy</vt:lpstr>
      <vt:lpstr>BrowserMob Proxy</vt:lpstr>
      <vt:lpstr>BrowserMob Proxy</vt:lpstr>
      <vt:lpstr>BrowserMob Proxy</vt:lpstr>
      <vt:lpstr>BrowserMob Proxy</vt:lpstr>
      <vt:lpstr>BrowserMob Proxy</vt:lpstr>
      <vt:lpstr>BrowserMob Proxy</vt:lpstr>
      <vt:lpstr>BrowserMob Proxy</vt:lpstr>
      <vt:lpstr>Optimize for Testing</vt:lpstr>
      <vt:lpstr>Links</vt:lpstr>
    </vt:vector>
  </TitlesOfParts>
  <Company>NeuStar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Metrics In A Day</dc:title>
  <dc:creator>Hender, Shane</dc:creator>
  <cp:lastModifiedBy>Sophia DeMartini</cp:lastModifiedBy>
  <cp:revision>48</cp:revision>
  <dcterms:created xsi:type="dcterms:W3CDTF">2011-06-15T20:36:55Z</dcterms:created>
  <dcterms:modified xsi:type="dcterms:W3CDTF">2011-06-15T20:37:18Z</dcterms:modified>
</cp:coreProperties>
</file>